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4"/>
    <p:sldMasterId id="2147483722" r:id="rId5"/>
  </p:sldMasterIdLst>
  <p:notesMasterIdLst>
    <p:notesMasterId r:id="rId80"/>
  </p:notesMasterIdLst>
  <p:sldIdLst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424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  <p:sldId id="454" r:id="rId51"/>
    <p:sldId id="455" r:id="rId52"/>
    <p:sldId id="456" r:id="rId53"/>
    <p:sldId id="457" r:id="rId54"/>
    <p:sldId id="458" r:id="rId55"/>
    <p:sldId id="459" r:id="rId56"/>
    <p:sldId id="460" r:id="rId57"/>
    <p:sldId id="461" r:id="rId58"/>
    <p:sldId id="462" r:id="rId59"/>
    <p:sldId id="463" r:id="rId60"/>
    <p:sldId id="464" r:id="rId61"/>
    <p:sldId id="465" r:id="rId62"/>
    <p:sldId id="466" r:id="rId63"/>
    <p:sldId id="467" r:id="rId64"/>
    <p:sldId id="468" r:id="rId65"/>
    <p:sldId id="469" r:id="rId66"/>
    <p:sldId id="470" r:id="rId67"/>
    <p:sldId id="471" r:id="rId68"/>
    <p:sldId id="472" r:id="rId69"/>
    <p:sldId id="473" r:id="rId70"/>
    <p:sldId id="474" r:id="rId71"/>
    <p:sldId id="475" r:id="rId72"/>
    <p:sldId id="476" r:id="rId73"/>
    <p:sldId id="477" r:id="rId74"/>
    <p:sldId id="479" r:id="rId75"/>
    <p:sldId id="480" r:id="rId76"/>
    <p:sldId id="481" r:id="rId77"/>
    <p:sldId id="482" r:id="rId78"/>
    <p:sldId id="478" r:id="rId79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joki, Henrik" initials="SH" lastIdx="6" clrIdx="1">
    <p:extLst>
      <p:ext uri="{19B8F6BF-5375-455C-9EA6-DF929625EA0E}">
        <p15:presenceInfo xmlns:p15="http://schemas.microsoft.com/office/powerpoint/2012/main" userId="S-1-5-21-1606980848-583907252-725345543-77703" providerId="AD"/>
      </p:ext>
    </p:extLst>
  </p:cmAuthor>
  <p:cmAuthor id="2" name="Wolfgang Ilg" initials="WI" lastIdx="57" clrIdx="0">
    <p:extLst>
      <p:ext uri="{19B8F6BF-5375-455C-9EA6-DF929625EA0E}">
        <p15:presenceInfo xmlns:p15="http://schemas.microsoft.com/office/powerpoint/2012/main" userId="Wolfgang Ilg" providerId="None"/>
      </p:ext>
    </p:extLst>
  </p:cmAuthor>
  <p:cmAuthor id="3" name="Alber, Jannika" initials="AJ" lastIdx="2" clrIdx="2">
    <p:extLst>
      <p:ext uri="{19B8F6BF-5375-455C-9EA6-DF929625EA0E}">
        <p15:presenceInfo xmlns:p15="http://schemas.microsoft.com/office/powerpoint/2012/main" userId="S-1-5-21-161506103-3999015383-3922178559-6877" providerId="AD"/>
      </p:ext>
    </p:extLst>
  </p:cmAuthor>
  <p:cmAuthor id="4" name="Manuela Hees" initials="MH" lastIdx="10" clrIdx="3">
    <p:extLst>
      <p:ext uri="{19B8F6BF-5375-455C-9EA6-DF929625EA0E}">
        <p15:presenceInfo xmlns:p15="http://schemas.microsoft.com/office/powerpoint/2012/main" userId="Manuela Hees" providerId="None"/>
      </p:ext>
    </p:extLst>
  </p:cmAuthor>
  <p:cmAuthor id="5" name="Hees, Manuela" initials="HM" lastIdx="6" clrIdx="4">
    <p:extLst>
      <p:ext uri="{19B8F6BF-5375-455C-9EA6-DF929625EA0E}">
        <p15:presenceInfo xmlns:p15="http://schemas.microsoft.com/office/powerpoint/2012/main" userId="S-1-5-21-161506103-3999015383-3922178559-6981" providerId="AD"/>
      </p:ext>
    </p:extLst>
  </p:cmAuthor>
  <p:cmAuthor id="6" name="Manuela Hees" initials="MH [2]" lastIdx="2" clrIdx="5">
    <p:extLst>
      <p:ext uri="{19B8F6BF-5375-455C-9EA6-DF929625EA0E}">
        <p15:presenceInfo xmlns:p15="http://schemas.microsoft.com/office/powerpoint/2012/main" userId="S::m.hees@eh-ludwigsburg.de::239d1b00-e947-4b2d-86dd-1b0c8adf204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8F8F8"/>
    <a:srgbClr val="CCCCFF"/>
    <a:srgbClr val="551285"/>
    <a:srgbClr val="CCCCCC"/>
    <a:srgbClr val="003366"/>
    <a:srgbClr val="09924C"/>
    <a:srgbClr val="EE7700"/>
    <a:srgbClr val="E67300"/>
    <a:srgbClr val="D66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29" autoAdjust="0"/>
    <p:restoredTop sz="57173" autoAdjust="0"/>
  </p:normalViewPr>
  <p:slideViewPr>
    <p:cSldViewPr snapToGrid="0">
      <p:cViewPr varScale="1">
        <p:scale>
          <a:sx n="105" d="100"/>
          <a:sy n="105" d="100"/>
        </p:scale>
        <p:origin x="132" y="432"/>
      </p:cViewPr>
      <p:guideLst>
        <p:guide orient="horz" pos="75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presProps" Target="presProps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commentAuthors" Target="commentAuthors.xml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a Hees" userId="239d1b00-e947-4b2d-86dd-1b0c8adf204a" providerId="ADAL" clId="{AA4DBC0D-9CC5-4DC5-BB76-F049878F11CF}"/>
    <pc:docChg chg="custSel modMainMaster">
      <pc:chgData name="Manuela Hees" userId="239d1b00-e947-4b2d-86dd-1b0c8adf204a" providerId="ADAL" clId="{AA4DBC0D-9CC5-4DC5-BB76-F049878F11CF}" dt="2024-09-23T08:40:01.919" v="12" actId="20577"/>
      <pc:docMkLst>
        <pc:docMk/>
      </pc:docMkLst>
      <pc:sldMasterChg chg="modSldLayout">
        <pc:chgData name="Manuela Hees" userId="239d1b00-e947-4b2d-86dd-1b0c8adf204a" providerId="ADAL" clId="{AA4DBC0D-9CC5-4DC5-BB76-F049878F11CF}" dt="2024-09-23T08:40:01.919" v="12" actId="20577"/>
        <pc:sldMasterMkLst>
          <pc:docMk/>
          <pc:sldMasterMk cId="3246501994" sldId="2147483709"/>
        </pc:sldMasterMkLst>
        <pc:sldLayoutChg chg="modSp">
          <pc:chgData name="Manuela Hees" userId="239d1b00-e947-4b2d-86dd-1b0c8adf204a" providerId="ADAL" clId="{AA4DBC0D-9CC5-4DC5-BB76-F049878F11CF}" dt="2024-09-23T08:40:01.919" v="12" actId="20577"/>
          <pc:sldLayoutMkLst>
            <pc:docMk/>
            <pc:sldMasterMk cId="3246501994" sldId="2147483709"/>
            <pc:sldLayoutMk cId="2713619203" sldId="2147483711"/>
          </pc:sldLayoutMkLst>
          <pc:spChg chg="mod">
            <ac:chgData name="Manuela Hees" userId="239d1b00-e947-4b2d-86dd-1b0c8adf204a" providerId="ADAL" clId="{AA4DBC0D-9CC5-4DC5-BB76-F049878F11CF}" dt="2024-09-23T08:40:01.919" v="12" actId="20577"/>
            <ac:spMkLst>
              <pc:docMk/>
              <pc:sldMasterMk cId="3246501994" sldId="2147483709"/>
              <pc:sldLayoutMk cId="2713619203" sldId="2147483711"/>
              <ac:spMk id="5" creationId="{00000000-0000-0000-0000-000000000000}"/>
            </ac:spMkLst>
          </pc:spChg>
        </pc:sldLayoutChg>
      </pc:sldMasterChg>
    </pc:docChg>
  </pc:docChgLst>
  <pc:docChgLst>
    <pc:chgData name="Manuela Hees" userId="239d1b00-e947-4b2d-86dd-1b0c8adf204a" providerId="ADAL" clId="{83D673CA-5FF6-4377-9ABA-4B938C787229}"/>
    <pc:docChg chg="modSld">
      <pc:chgData name="Manuela Hees" userId="239d1b00-e947-4b2d-86dd-1b0c8adf204a" providerId="ADAL" clId="{83D673CA-5FF6-4377-9ABA-4B938C787229}" dt="2024-10-08T08:45:04.473" v="0" actId="20577"/>
      <pc:docMkLst>
        <pc:docMk/>
      </pc:docMkLst>
      <pc:sldChg chg="modSp">
        <pc:chgData name="Manuela Hees" userId="239d1b00-e947-4b2d-86dd-1b0c8adf204a" providerId="ADAL" clId="{83D673CA-5FF6-4377-9ABA-4B938C787229}" dt="2024-10-08T08:45:04.473" v="0" actId="20577"/>
        <pc:sldMkLst>
          <pc:docMk/>
          <pc:sldMk cId="571925454" sldId="470"/>
        </pc:sldMkLst>
        <pc:spChg chg="mod">
          <ac:chgData name="Manuela Hees" userId="239d1b00-e947-4b2d-86dd-1b0c8adf204a" providerId="ADAL" clId="{83D673CA-5FF6-4377-9ABA-4B938C787229}" dt="2024-10-08T08:45:04.473" v="0" actId="20577"/>
          <ac:spMkLst>
            <pc:docMk/>
            <pc:sldMk cId="571925454" sldId="470"/>
            <ac:spMk id="2" creationId="{26626899-1779-41E7-9111-70A5A033CE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97FC0-FE67-48BF-A7BD-C24D40F5CD1A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71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97FC0-FE67-48BF-A7BD-C24D40F5CD1A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60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405171"/>
            <a:ext cx="9144000" cy="2387600"/>
          </a:xfrm>
        </p:spPr>
        <p:txBody>
          <a:bodyPr anchor="b"/>
          <a:lstStyle>
            <a:lvl1pPr algn="ctr">
              <a:defRPr sz="4800">
                <a:latin typeface="Montserrat" panose="00000500000000000000" pitchFamily="2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88484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E9F9-13F5-483D-AC76-3BC8F8C8160B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838200" y="6356350"/>
            <a:ext cx="10515600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5CC907C1-7412-4BE2-B712-566AAE16A7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752" y="372075"/>
            <a:ext cx="1503127" cy="65361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D08D208-7026-4E2B-AFAF-F506022C49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8968" y="4700597"/>
            <a:ext cx="3042032" cy="16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/>
          <a:lstStyle>
            <a:lvl1pPr>
              <a:defRPr sz="1800">
                <a:latin typeface="Montserrat" panose="00000500000000000000" pitchFamily="2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196340"/>
            <a:ext cx="10515600" cy="4980623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C50AB-F51C-4A33-8813-05A528D04AD9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C8B3A83-4948-4547-948E-FFA8F7DC2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289" y="422399"/>
            <a:ext cx="1245080" cy="54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200467"/>
            <a:ext cx="5181600" cy="497649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200467"/>
            <a:ext cx="5181600" cy="497649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F2A36-A5EF-4A04-AD65-616789721C0D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070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552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187013"/>
            <a:ext cx="5157787" cy="79418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1981201"/>
            <a:ext cx="5157787" cy="42084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187012"/>
            <a:ext cx="5183188" cy="794189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1981201"/>
            <a:ext cx="5183188" cy="42084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77B6-E06E-4F83-B020-774A01804BD7}" type="datetime1">
              <a:rPr lang="de-DE" smtClean="0"/>
              <a:t>08.10.2024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601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85D9E-F7C9-4A58-88D6-71F939071AA9}" type="datetime1">
              <a:rPr lang="de-DE" smtClean="0"/>
              <a:t>08.10.2024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251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658A-FDB1-4E7D-9932-9566CE80C50A}" type="datetime1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787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1570038"/>
            <a:ext cx="3932237" cy="42989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0FC-0E91-4457-8F21-E56611D509AC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89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1570038"/>
            <a:ext cx="3932237" cy="42989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671DC-F25E-44E2-8CE0-313D59F4D334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Bildplatzhalt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72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13660-3283-43EE-B5CF-343DF8768098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838200" y="6356350"/>
            <a:ext cx="10515600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85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196340"/>
            <a:ext cx="10515600" cy="498062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E25D-78D2-46FB-B545-6A50084603E4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2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200467"/>
            <a:ext cx="5181600" cy="497649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200467"/>
            <a:ext cx="5181600" cy="497649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E936-FCB1-4F7B-A474-A868D23CDAF0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121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552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187013"/>
            <a:ext cx="5157787" cy="79418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1981201"/>
            <a:ext cx="5157787" cy="42084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187012"/>
            <a:ext cx="5183188" cy="794189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1981201"/>
            <a:ext cx="5183188" cy="42084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EDF2-03F7-42A0-AF94-45F072AB004B}" type="datetime1">
              <a:rPr lang="de-DE" smtClean="0"/>
              <a:t>08.10.2024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564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991F-04AB-48EF-B5B8-19BF37665DFF}" type="datetime1">
              <a:rPr lang="de-DE" smtClean="0"/>
              <a:t>08.10.2024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624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11BD7-BFA2-45A1-A134-0943694A3DBB}" type="datetime1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623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1570038"/>
            <a:ext cx="3932237" cy="42989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1F5-8B11-4A61-960A-B4CEF20E58BB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41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1570038"/>
            <a:ext cx="3932237" cy="42989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F41A0-BDC5-4536-919E-382B29E388B8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Abbildung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Bildplatzhalt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54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828121" cy="6559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135380"/>
            <a:ext cx="10515600" cy="5041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01BC2A-8E82-4A88-9056-2B093B2DF730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Abbildung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44652D-D2FF-4A48-B97B-F535AFE87A1B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838200" y="1021080"/>
            <a:ext cx="8828121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243" y="295402"/>
            <a:ext cx="754494" cy="75449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91BD676-4C5C-4582-9BA7-6AEA3438100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558045" y="432572"/>
            <a:ext cx="928179" cy="48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0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21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3366"/>
          </a:solidFill>
          <a:latin typeface="Montserrat" panose="00000500000000000000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828121" cy="6559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135380"/>
            <a:ext cx="10515600" cy="5041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D03BE9-6849-4E1D-B6DE-74CB7AD483AE}" type="datetime1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Abbildung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44652D-D2FF-4A48-B97B-F535AFE87A1B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r Verbinder 6"/>
          <p:cNvCxnSpPr/>
          <p:nvPr userDrawn="1"/>
        </p:nvCxnSpPr>
        <p:spPr>
          <a:xfrm>
            <a:off x="838200" y="6356350"/>
            <a:ext cx="10515600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 userDrawn="1"/>
        </p:nvCxnSpPr>
        <p:spPr>
          <a:xfrm>
            <a:off x="838200" y="1021080"/>
            <a:ext cx="8828121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243" y="295402"/>
            <a:ext cx="754494" cy="75449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91BD676-4C5C-4582-9BA7-6AEA3438100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558045" y="432572"/>
            <a:ext cx="928179" cy="48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1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336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Einfluss in der Kinder- und Jugendzeit auf spätere religiöse</a:t>
            </a:r>
            <a:br>
              <a:rPr lang="de-DE" dirty="0"/>
            </a:br>
            <a:r>
              <a:rPr lang="de-DE" dirty="0"/>
              <a:t>Einstellungen (evangelische Befragte in der 6. KMU)</a:t>
            </a:r>
          </a:p>
        </p:txBody>
      </p:sp>
      <p:pic>
        <p:nvPicPr>
          <p:cNvPr id="11" name="Inhaltsplatzhalter 10" descr="Ein Bild, das Text, Screenshot, parallel, Schrift enthält.&#10;&#10;Automatisch generierte Beschreibung">
            <a:extLst>
              <a:ext uri="{FF2B5EF4-FFF2-40B4-BE49-F238E27FC236}">
                <a16:creationId xmlns:a16="http://schemas.microsoft.com/office/drawing/2014/main" id="{C14F6F67-1F87-35AC-3197-10FAF6072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30714" y="1196340"/>
            <a:ext cx="6730571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1, S. 28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2520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Interdependente Qualitätsdimensionen in der Konfi-Arbeit </a:t>
            </a:r>
          </a:p>
        </p:txBody>
      </p:sp>
      <p:pic>
        <p:nvPicPr>
          <p:cNvPr id="7" name="Inhaltsplatzhalter 6" descr="Ein Bild, das Text, Diagramm, Karte, Kreis enthält.&#10;&#10;Automatisch generierte Beschreibung">
            <a:extLst>
              <a:ext uri="{FF2B5EF4-FFF2-40B4-BE49-F238E27FC236}">
                <a16:creationId xmlns:a16="http://schemas.microsoft.com/office/drawing/2014/main" id="{99777F75-9C06-2735-FAD4-045E0E3E6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6127" y="1196340"/>
            <a:ext cx="7039745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2, S. 60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9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i-</a:t>
            </a:r>
            <a:r>
              <a:rPr lang="de-DE" dirty="0" err="1"/>
              <a:t>konf</a:t>
            </a:r>
            <a:r>
              <a:rPr lang="de-DE" dirty="0"/>
              <a:t> Handyansicht</a:t>
            </a:r>
          </a:p>
        </p:txBody>
      </p:sp>
      <p:pic>
        <p:nvPicPr>
          <p:cNvPr id="7" name="Inhaltsplatzhalter 6" descr="Ein Bild, das Text, Handy, Screenshot enthält.&#10;&#10;Automatisch generierte Beschreibung">
            <a:extLst>
              <a:ext uri="{FF2B5EF4-FFF2-40B4-BE49-F238E27FC236}">
                <a16:creationId xmlns:a16="http://schemas.microsoft.com/office/drawing/2014/main" id="{EA419FAA-BC75-2CFA-312D-FA25E34B8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54456" y="1196975"/>
            <a:ext cx="2483088" cy="49799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3, S. 66</a:t>
            </a:r>
          </a:p>
        </p:txBody>
      </p:sp>
    </p:spTree>
    <p:extLst>
      <p:ext uri="{BB962C8B-B14F-4D97-AF65-F5344CB8AC3E}">
        <p14:creationId xmlns:p14="http://schemas.microsoft.com/office/powerpoint/2010/main" val="90984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Exemplarische Ergebnisgrafik einer Konfi-Gruppe</a:t>
            </a:r>
            <a:br>
              <a:rPr lang="de-DE" dirty="0"/>
            </a:br>
            <a:r>
              <a:rPr lang="de-DE" dirty="0"/>
              <a:t>»Jesus ist auferstanden« aus i-</a:t>
            </a:r>
            <a:r>
              <a:rPr lang="de-DE" dirty="0" err="1"/>
              <a:t>konf</a:t>
            </a:r>
            <a:endParaRPr lang="de-DE" dirty="0"/>
          </a:p>
        </p:txBody>
      </p:sp>
      <p:pic>
        <p:nvPicPr>
          <p:cNvPr id="7" name="Inhaltsplatzhalter 6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C9ACBD81-137A-5E91-1209-41BA319B5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671" y="1196340"/>
            <a:ext cx="10216657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4, S. 67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8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Das Design der 3. Konfi-Studie </a:t>
            </a:r>
          </a:p>
        </p:txBody>
      </p:sp>
      <p:pic>
        <p:nvPicPr>
          <p:cNvPr id="7" name="Inhaltsplatzhalter 6" descr="Ein Bild, das Text, Screenshot, Diagramm, Rechteck enthält.&#10;&#10;Automatisch generierte Beschreibung">
            <a:extLst>
              <a:ext uri="{FF2B5EF4-FFF2-40B4-BE49-F238E27FC236}">
                <a16:creationId xmlns:a16="http://schemas.microsoft.com/office/drawing/2014/main" id="{CB3540CE-0007-946F-3DEC-47237239F6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5, S. 74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33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 Zahl der Konfirmationen von 2008 bis 2</a:t>
            </a:r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5988865C-5601-C47F-586C-ADD9A1CA4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6, S. 86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7900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Anzahl der Evangelischen im Konfirmationsalter pro Jahr</a:t>
            </a:r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95228D0D-4818-1209-B084-B2645442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7, S. 87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8084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sz="1300" dirty="0"/>
              <a:t>Gesellschaftsbezogene Konfirmationsquote und evangelische Konfirmationsquote für die Jahre 2008 bis 2022 (Deutschland)</a:t>
            </a:r>
          </a:p>
        </p:txBody>
      </p:sp>
      <p:pic>
        <p:nvPicPr>
          <p:cNvPr id="7" name="Inhaltsplatzhalter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D9CD5E2C-E0C7-1923-1DFC-59887068F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8, S. 88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7960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»</a:t>
            </a:r>
            <a:r>
              <a:rPr lang="de-DE" dirty="0" err="1"/>
              <a:t>Nonfirmand:innen</a:t>
            </a:r>
            <a:r>
              <a:rPr lang="de-DE" dirty="0"/>
              <a:t>«: Anteil der Evangelischen im</a:t>
            </a:r>
            <a:br>
              <a:rPr lang="de-DE" dirty="0"/>
            </a:br>
            <a:r>
              <a:rPr lang="de-DE" dirty="0"/>
              <a:t>Konfirmationsalter, die sich nicht konfirmieren lassen</a:t>
            </a:r>
          </a:p>
        </p:txBody>
      </p:sp>
      <p:pic>
        <p:nvPicPr>
          <p:cNvPr id="7" name="Inhaltsplatzhalter 6" descr="Ein Bild, das Text, Reihe, Screenshot, Diagramm enthält.&#10;&#10;Automatisch generierte Beschreibung">
            <a:extLst>
              <a:ext uri="{FF2B5EF4-FFF2-40B4-BE49-F238E27FC236}">
                <a16:creationId xmlns:a16="http://schemas.microsoft.com/office/drawing/2014/main" id="{FFD56321-BD07-1D5A-262F-18FBD79EC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9, S. 90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190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Abbruchquote, also Anteil von </a:t>
            </a:r>
            <a:r>
              <a:rPr lang="de-DE" dirty="0" err="1"/>
              <a:t>Konfirmand:innen</a:t>
            </a:r>
            <a:r>
              <a:rPr lang="de-DE" dirty="0"/>
              <a:t>, die</a:t>
            </a:r>
            <a:br>
              <a:rPr lang="de-DE" dirty="0"/>
            </a:br>
            <a:r>
              <a:rPr lang="de-DE" dirty="0"/>
              <a:t>während der </a:t>
            </a:r>
            <a:r>
              <a:rPr lang="de-DE" dirty="0" err="1"/>
              <a:t>Konf</a:t>
            </a:r>
            <a:r>
              <a:rPr lang="de-DE" dirty="0"/>
              <a:t>-Zeit ausstiegen </a:t>
            </a:r>
          </a:p>
        </p:txBody>
      </p:sp>
      <p:pic>
        <p:nvPicPr>
          <p:cNvPr id="7" name="Inhaltsplatzhalter 6" descr="Ein Bild, das Text, Reihe, Diagramm, Zahl enthält.&#10;&#10;Automatisch generierte Beschreibung">
            <a:extLst>
              <a:ext uri="{FF2B5EF4-FFF2-40B4-BE49-F238E27FC236}">
                <a16:creationId xmlns:a16="http://schemas.microsoft.com/office/drawing/2014/main" id="{01A68220-BF88-1A10-90B0-02619EFBA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10, S. 91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967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3D81F07-0D99-AE77-082D-0D37C2ED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/>
          <a:lstStyle/>
          <a:p>
            <a:r>
              <a:rPr lang="de-DE" dirty="0"/>
              <a:t>Anzahl und Anteil von Taufen anlässlich der Konfirmation in einem Konfi-Jahrgang </a:t>
            </a:r>
            <a:endParaRPr lang="en-US" dirty="0"/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19655F91-DBAB-AD70-DF06-BA939F3A3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11, S. 92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02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Rückgang bei der Anzahl der Konfirmationen zwischen</a:t>
            </a:r>
            <a:br>
              <a:rPr lang="de-DE" dirty="0"/>
            </a:br>
            <a:r>
              <a:rPr lang="de-DE" dirty="0"/>
              <a:t>2013 und 2022 nach Landeskirchen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12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12, S. 94</a:t>
            </a:r>
          </a:p>
        </p:txBody>
      </p:sp>
      <p:pic>
        <p:nvPicPr>
          <p:cNvPr id="11" name="Inhaltsplatzhalter 10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DFE271CE-317B-C71F-B9A4-16E4FF001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5049" y="1196975"/>
            <a:ext cx="3887301" cy="4979988"/>
          </a:xfrm>
        </p:spPr>
      </p:pic>
    </p:spTree>
    <p:extLst>
      <p:ext uri="{BB962C8B-B14F-4D97-AF65-F5344CB8AC3E}">
        <p14:creationId xmlns:p14="http://schemas.microsoft.com/office/powerpoint/2010/main" val="241087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Evangelische Konfirmationsquoten nach Landeskirchen (2022)</a:t>
            </a:r>
          </a:p>
        </p:txBody>
      </p:sp>
      <p:pic>
        <p:nvPicPr>
          <p:cNvPr id="7" name="Inhaltsplatzhalter 6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0925F95E-26B8-6389-10E8-41A893D20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5991" y="1196975"/>
            <a:ext cx="3815414" cy="49799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13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13, S. 98</a:t>
            </a:r>
          </a:p>
        </p:txBody>
      </p:sp>
    </p:spTree>
    <p:extLst>
      <p:ext uri="{BB962C8B-B14F-4D97-AF65-F5344CB8AC3E}">
        <p14:creationId xmlns:p14="http://schemas.microsoft.com/office/powerpoint/2010/main" val="1734923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Anteil der anlässlich der Konfirmation Getauften an allen</a:t>
            </a:r>
            <a:br>
              <a:rPr lang="de-DE" dirty="0"/>
            </a:br>
            <a:r>
              <a:rPr lang="de-DE" dirty="0"/>
              <a:t>Konfirmierten nach Landeskirchen (2022) </a:t>
            </a:r>
          </a:p>
        </p:txBody>
      </p:sp>
      <p:pic>
        <p:nvPicPr>
          <p:cNvPr id="7" name="Inhaltsplatzhalter 6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264A05BB-DDB9-CB49-9798-307CDFC14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5583" y="1196975"/>
            <a:ext cx="3845966" cy="49799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14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14, S. 99</a:t>
            </a:r>
          </a:p>
        </p:txBody>
      </p:sp>
    </p:spTree>
    <p:extLst>
      <p:ext uri="{BB962C8B-B14F-4D97-AF65-F5344CB8AC3E}">
        <p14:creationId xmlns:p14="http://schemas.microsoft.com/office/powerpoint/2010/main" val="398817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Häufigkeit von Gruppengrößen (Anzahl der </a:t>
            </a:r>
            <a:r>
              <a:rPr lang="de-DE" dirty="0" err="1"/>
              <a:t>Konfirmand:innen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Reihe enthält.&#10;&#10;Automatisch generierte Beschreibung">
            <a:extLst>
              <a:ext uri="{FF2B5EF4-FFF2-40B4-BE49-F238E27FC236}">
                <a16:creationId xmlns:a16="http://schemas.microsoft.com/office/drawing/2014/main" id="{E4FA0C78-BCBA-49F7-B066-D7D8B73C8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15, S. 105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211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 Dauer der Konfi-Zeit in Monaten </a:t>
            </a:r>
          </a:p>
        </p:txBody>
      </p:sp>
      <p:pic>
        <p:nvPicPr>
          <p:cNvPr id="7" name="Inhaltsplatzhalter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8A67750D-0204-7ECA-4F2E-F9755FA7C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16, S. 106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78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Monat, in dem die Konfi-Zeit endete (Bezug: Jahr 2022)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42E3794A-84BC-1D30-5FA8-2066340C6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17, S. 107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129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Anzahl aller Treffen der Gesamtgruppe (ohne ›normale‹ Gottesdienste)</a:t>
            </a:r>
          </a:p>
        </p:txBody>
      </p:sp>
      <p:pic>
        <p:nvPicPr>
          <p:cNvPr id="7" name="Inhaltsplatzhalter 6" descr="Ein Bild, das Text, Screenshot, Diagramm, parallel enthält.&#10;&#10;Automatisch generierte Beschreibung">
            <a:extLst>
              <a:ext uri="{FF2B5EF4-FFF2-40B4-BE49-F238E27FC236}">
                <a16:creationId xmlns:a16="http://schemas.microsoft.com/office/drawing/2014/main" id="{DCAF7BE3-9CCF-BB6E-99E7-A39B3AFD2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18, S. 109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72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A1A58F0-9FBD-5BE1-3799-03C5DC30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/>
          <a:lstStyle/>
          <a:p>
            <a:r>
              <a:rPr lang="de-DE" dirty="0"/>
              <a:t>Normale Unterrichtsstunden (Stunden à 60 Min., ohne</a:t>
            </a:r>
            <a:br>
              <a:rPr lang="de-DE" dirty="0"/>
            </a:br>
            <a:r>
              <a:rPr lang="de-DE" dirty="0"/>
              <a:t>Ausflüge, Aktionen usw.) </a:t>
            </a:r>
            <a:endParaRPr lang="en-US" dirty="0"/>
          </a:p>
        </p:txBody>
      </p:sp>
      <p:pic>
        <p:nvPicPr>
          <p:cNvPr id="7" name="Inhaltsplatzhalter 6" descr="Ein Bild, das Text, Screenshot, Diagramm, parallel enthält.&#10;&#10;Automatisch generierte Beschreibung">
            <a:extLst>
              <a:ext uri="{FF2B5EF4-FFF2-40B4-BE49-F238E27FC236}">
                <a16:creationId xmlns:a16="http://schemas.microsoft.com/office/drawing/2014/main" id="{463BDDD8-4457-60B2-A0D0-784507A2C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19, S. 110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786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Anzahl von ›Konfi-Tagen‹ mit mind. 3 Stunden Dauer</a:t>
            </a:r>
            <a:br>
              <a:rPr lang="de-DE" dirty="0"/>
            </a:br>
            <a:r>
              <a:rPr lang="de-DE" dirty="0"/>
              <a:t>(z. B. Konfi-Samstag ohne Ausflüge und Freizeiten) </a:t>
            </a:r>
          </a:p>
        </p:txBody>
      </p:sp>
      <p:pic>
        <p:nvPicPr>
          <p:cNvPr id="7" name="Inhaltsplatzhalter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8CB2C144-C6B0-3EC4-FEDA-5B466CC1B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854" y="1196340"/>
            <a:ext cx="9532292" cy="4980623"/>
          </a:xfr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20, S. 110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941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 Anzahl der Ausflüge (mind. 3 Stunden Dauer)</a:t>
            </a:r>
            <a:endParaRPr lang="de-DE" dirty="0"/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8CC0FA69-F8B2-2FEC-C4C5-D6B30A629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0610" y="1199154"/>
            <a:ext cx="9530780" cy="497563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21, S. 111</a:t>
            </a:r>
          </a:p>
        </p:txBody>
      </p:sp>
    </p:spTree>
    <p:extLst>
      <p:ext uri="{BB962C8B-B14F-4D97-AF65-F5344CB8AC3E}">
        <p14:creationId xmlns:p14="http://schemas.microsoft.com/office/powerpoint/2010/main" val="710499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Freizeiten, Camps und Seminare (Anzahl der Übernachtungen)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22, S. 111</a:t>
            </a:r>
          </a:p>
        </p:txBody>
      </p:sp>
      <p:pic>
        <p:nvPicPr>
          <p:cNvPr id="15" name="Inhaltsplatzhalter 14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2386815D-69EC-5F17-373A-908CE86BC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0610" y="1199155"/>
            <a:ext cx="9530780" cy="4975628"/>
          </a:xfrm>
        </p:spPr>
      </p:pic>
    </p:spTree>
    <p:extLst>
      <p:ext uri="{BB962C8B-B14F-4D97-AF65-F5344CB8AC3E}">
        <p14:creationId xmlns:p14="http://schemas.microsoft.com/office/powerpoint/2010/main" val="3627006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Gemeindepraktikum (Stunden pro Konfi) </a:t>
            </a:r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D44DCFC3-E8D9-2646-A8FD-2A4669C2F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366" y="1199550"/>
            <a:ext cx="9529268" cy="49748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23, S. 112</a:t>
            </a:r>
          </a:p>
        </p:txBody>
      </p:sp>
    </p:spTree>
    <p:extLst>
      <p:ext uri="{BB962C8B-B14F-4D97-AF65-F5344CB8AC3E}">
        <p14:creationId xmlns:p14="http://schemas.microsoft.com/office/powerpoint/2010/main" val="651365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Gemeinsame Aktivitäten mit der kirchlichen Jugendarbeit</a:t>
            </a:r>
            <a:br>
              <a:rPr lang="de-DE" dirty="0"/>
            </a:br>
            <a:r>
              <a:rPr lang="de-DE" dirty="0"/>
              <a:t>am Ort (Anzahl solcher Treffen / Aktionen) </a:t>
            </a:r>
          </a:p>
        </p:txBody>
      </p:sp>
      <p:pic>
        <p:nvPicPr>
          <p:cNvPr id="7" name="Inhaltsplatzhalter 6" descr="Ein Bild, das Screenshot, Text, Diagramm, Reihe enthält.&#10;&#10;Automatisch generierte Beschreibung">
            <a:extLst>
              <a:ext uri="{FF2B5EF4-FFF2-40B4-BE49-F238E27FC236}">
                <a16:creationId xmlns:a16="http://schemas.microsoft.com/office/drawing/2014/main" id="{2F87E4FB-DFE3-625E-ADB9-9D55D3205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366" y="1199550"/>
            <a:ext cx="9529268" cy="49748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24, S. 112</a:t>
            </a:r>
          </a:p>
        </p:txBody>
      </p:sp>
    </p:spTree>
    <p:extLst>
      <p:ext uri="{BB962C8B-B14F-4D97-AF65-F5344CB8AC3E}">
        <p14:creationId xmlns:p14="http://schemas.microsoft.com/office/powerpoint/2010/main" val="3309661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Anzahl Gottesdienste in Präsenz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25, S. 114</a:t>
            </a:r>
          </a:p>
        </p:txBody>
      </p:sp>
      <p:pic>
        <p:nvPicPr>
          <p:cNvPr id="19" name="Inhaltsplatzhalter 18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5D5FDBC4-32BE-54C1-EE87-E02A2DA0A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222" y="1205739"/>
            <a:ext cx="9505556" cy="4962460"/>
          </a:xfrm>
        </p:spPr>
      </p:pic>
    </p:spTree>
    <p:extLst>
      <p:ext uri="{BB962C8B-B14F-4D97-AF65-F5344CB8AC3E}">
        <p14:creationId xmlns:p14="http://schemas.microsoft.com/office/powerpoint/2010/main" val="244115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Anzahl digitaler Gottesdienste und Andachten</a:t>
            </a:r>
          </a:p>
        </p:txBody>
      </p:sp>
      <p:pic>
        <p:nvPicPr>
          <p:cNvPr id="7" name="Inhaltsplatzhalter 6" descr="Ein Bild, das Text, Screenshot, Zahl, Reihe enthält.&#10;&#10;Automatisch generierte Beschreibung">
            <a:extLst>
              <a:ext uri="{FF2B5EF4-FFF2-40B4-BE49-F238E27FC236}">
                <a16:creationId xmlns:a16="http://schemas.microsoft.com/office/drawing/2014/main" id="{7A6C9E2E-DFE7-4F1B-4913-30EA3FBA3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997" y="1207188"/>
            <a:ext cx="9500006" cy="495956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26, S. 114</a:t>
            </a:r>
          </a:p>
        </p:txBody>
      </p:sp>
    </p:spTree>
    <p:extLst>
      <p:ext uri="{BB962C8B-B14F-4D97-AF65-F5344CB8AC3E}">
        <p14:creationId xmlns:p14="http://schemas.microsoft.com/office/powerpoint/2010/main" val="1048850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Anzahl digitaler Treffen / Meetings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AA18862D-08FC-B524-89D0-246696776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312" y="1211007"/>
            <a:ext cx="9485376" cy="495192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27, S. 115</a:t>
            </a:r>
          </a:p>
        </p:txBody>
      </p:sp>
    </p:spTree>
    <p:extLst>
      <p:ext uri="{BB962C8B-B14F-4D97-AF65-F5344CB8AC3E}">
        <p14:creationId xmlns:p14="http://schemas.microsoft.com/office/powerpoint/2010/main" val="2980507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Anzahl der Stunden für Einzel- und Fernunterricht /</a:t>
            </a:r>
            <a:br>
              <a:rPr lang="de-DE" dirty="0"/>
            </a:br>
            <a:r>
              <a:rPr lang="de-DE" dirty="0"/>
              <a:t>Arbeitsaufgaben usw. </a:t>
            </a:r>
          </a:p>
        </p:txBody>
      </p:sp>
      <p:pic>
        <p:nvPicPr>
          <p:cNvPr id="7" name="Inhaltsplatzhalter 6" descr="Ein Bild, das Text, Screenshot, Zahl, Reihe enthält.&#10;&#10;Automatisch generierte Beschreibung">
            <a:extLst>
              <a:ext uri="{FF2B5EF4-FFF2-40B4-BE49-F238E27FC236}">
                <a16:creationId xmlns:a16="http://schemas.microsoft.com/office/drawing/2014/main" id="{A2B732A2-4D5E-5883-5931-EF9D69278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312" y="1211007"/>
            <a:ext cx="9485376" cy="495192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28, S. 115</a:t>
            </a:r>
          </a:p>
        </p:txBody>
      </p:sp>
    </p:spTree>
    <p:extLst>
      <p:ext uri="{BB962C8B-B14F-4D97-AF65-F5344CB8AC3E}">
        <p14:creationId xmlns:p14="http://schemas.microsoft.com/office/powerpoint/2010/main" val="3660666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Zahl der Mitarbeitenden pro Gemeinde</a:t>
            </a:r>
          </a:p>
        </p:txBody>
      </p:sp>
      <p:pic>
        <p:nvPicPr>
          <p:cNvPr id="7" name="Inhaltsplatzhalter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CC5234E4-3FC1-1BF3-5601-D8DBCC933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634" y="1213023"/>
            <a:ext cx="6690732" cy="494789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29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29, S. 117</a:t>
            </a:r>
          </a:p>
        </p:txBody>
      </p:sp>
    </p:spTree>
    <p:extLst>
      <p:ext uri="{BB962C8B-B14F-4D97-AF65-F5344CB8AC3E}">
        <p14:creationId xmlns:p14="http://schemas.microsoft.com/office/powerpoint/2010/main" val="3318691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Belastungen in der Corona-Pandemie aus Sicht der</a:t>
            </a:r>
            <a:br>
              <a:rPr lang="de-DE" dirty="0"/>
            </a:br>
            <a:r>
              <a:rPr lang="de-DE" dirty="0"/>
              <a:t>Hauptverantwortlichen (t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3B93FCE3-7548-DA1F-3D6B-DA81ABE41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30, S. 119</a:t>
            </a:r>
          </a:p>
        </p:txBody>
      </p:sp>
    </p:spTree>
    <p:extLst>
      <p:ext uri="{BB962C8B-B14F-4D97-AF65-F5344CB8AC3E}">
        <p14:creationId xmlns:p14="http://schemas.microsoft.com/office/powerpoint/2010/main" val="881766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Altersverteilung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F0E4A8B3-EE3F-D680-F1EA-AC7D0D6A1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31, S. 122</a:t>
            </a:r>
          </a:p>
        </p:txBody>
      </p:sp>
    </p:spTree>
    <p:extLst>
      <p:ext uri="{BB962C8B-B14F-4D97-AF65-F5344CB8AC3E}">
        <p14:creationId xmlns:p14="http://schemas.microsoft.com/office/powerpoint/2010/main" val="976613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Geschlechterverteilung der </a:t>
            </a:r>
            <a:r>
              <a:rPr lang="de-DE" dirty="0" err="1"/>
              <a:t>Konfirmand:innen</a:t>
            </a:r>
            <a:r>
              <a:rPr lang="de-DE" dirty="0"/>
              <a:t>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Screenshot, Text, Reihe, Zahl enthält.&#10;&#10;Automatisch generierte Beschreibung">
            <a:extLst>
              <a:ext uri="{FF2B5EF4-FFF2-40B4-BE49-F238E27FC236}">
                <a16:creationId xmlns:a16="http://schemas.microsoft.com/office/drawing/2014/main" id="{9DBA5EA5-BAC6-1B85-C00F-E1F40D5C0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32, S. 123</a:t>
            </a:r>
          </a:p>
        </p:txBody>
      </p:sp>
    </p:spTree>
    <p:extLst>
      <p:ext uri="{BB962C8B-B14F-4D97-AF65-F5344CB8AC3E}">
        <p14:creationId xmlns:p14="http://schemas.microsoft.com/office/powerpoint/2010/main" val="922255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Religiosität im Elternhaus (t</a:t>
            </a:r>
            <a:r>
              <a:rPr lang="de-DE" baseline="-25000" dirty="0"/>
              <a:t>1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Schrift, Rechteck enthält.&#10;&#10;Automatisch generierte Beschreibung">
            <a:extLst>
              <a:ext uri="{FF2B5EF4-FFF2-40B4-BE49-F238E27FC236}">
                <a16:creationId xmlns:a16="http://schemas.microsoft.com/office/drawing/2014/main" id="{D0F52493-9CF3-3859-8EA8-5CE78848A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33, S. 124</a:t>
            </a:r>
          </a:p>
        </p:txBody>
      </p:sp>
    </p:spTree>
    <p:extLst>
      <p:ext uri="{BB962C8B-B14F-4D97-AF65-F5344CB8AC3E}">
        <p14:creationId xmlns:p14="http://schemas.microsoft.com/office/powerpoint/2010/main" val="3994964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Hast du schon (mehr als drei Mal) bei einer christlichen</a:t>
            </a:r>
            <a:br>
              <a:rPr lang="de-DE" dirty="0"/>
            </a:br>
            <a:r>
              <a:rPr lang="de-DE" dirty="0"/>
              <a:t>Gruppe oder Veranstaltung der Kirche teilgenommen (Kinder-</a:t>
            </a:r>
            <a:br>
              <a:rPr lang="de-DE" dirty="0"/>
            </a:br>
            <a:r>
              <a:rPr lang="de-DE" dirty="0" err="1"/>
              <a:t>gottesdienst</a:t>
            </a:r>
            <a:r>
              <a:rPr lang="de-DE" dirty="0"/>
              <a:t>, Jungschar etc.) im Alter von 5-9 Jahren? (t</a:t>
            </a:r>
            <a:r>
              <a:rPr lang="de-DE" baseline="-25000" dirty="0"/>
              <a:t>1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Rechteck, Zahl enthält.&#10;&#10;Automatisch generierte Beschreibung">
            <a:extLst>
              <a:ext uri="{FF2B5EF4-FFF2-40B4-BE49-F238E27FC236}">
                <a16:creationId xmlns:a16="http://schemas.microsoft.com/office/drawing/2014/main" id="{CF378679-8392-8103-898B-CEE08CB7D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34, S. 125</a:t>
            </a:r>
          </a:p>
        </p:txBody>
      </p:sp>
    </p:spTree>
    <p:extLst>
      <p:ext uri="{BB962C8B-B14F-4D97-AF65-F5344CB8AC3E}">
        <p14:creationId xmlns:p14="http://schemas.microsoft.com/office/powerpoint/2010/main" val="4222163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600" dirty="0"/>
              <a:t>Hast du schon (mehr als drei Mal) bei einer christlichen Gruppe oder Veranstaltung der Kirche teilgenommen (Kinder-gottesdienst, Jungschar etc.) im Alter von 10 Jahren bis heute?(t</a:t>
            </a:r>
            <a:r>
              <a:rPr lang="de-DE" sz="1600" baseline="-25000" dirty="0"/>
              <a:t>1</a:t>
            </a:r>
            <a:r>
              <a:rPr lang="de-DE" sz="1600" dirty="0"/>
              <a:t>)</a:t>
            </a:r>
            <a:endParaRPr lang="de-DE" dirty="0"/>
          </a:p>
        </p:txBody>
      </p:sp>
      <p:pic>
        <p:nvPicPr>
          <p:cNvPr id="7" name="Inhaltsplatzhalter 6" descr="Ein Bild, das Text, Screenshot, Rechteck, Zahl enthält.&#10;&#10;Automatisch generierte Beschreibung">
            <a:extLst>
              <a:ext uri="{FF2B5EF4-FFF2-40B4-BE49-F238E27FC236}">
                <a16:creationId xmlns:a16="http://schemas.microsoft.com/office/drawing/2014/main" id="{0A9FCA32-07BB-E510-DDD0-3123F0929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35, S. 125</a:t>
            </a:r>
          </a:p>
        </p:txBody>
      </p:sp>
    </p:spTree>
    <p:extLst>
      <p:ext uri="{BB962C8B-B14F-4D97-AF65-F5344CB8AC3E}">
        <p14:creationId xmlns:p14="http://schemas.microsoft.com/office/powerpoint/2010/main" val="3303824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Bist du getauft?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Rechteck, Schrift enthält.&#10;&#10;Automatisch generierte Beschreibung">
            <a:extLst>
              <a:ext uri="{FF2B5EF4-FFF2-40B4-BE49-F238E27FC236}">
                <a16:creationId xmlns:a16="http://schemas.microsoft.com/office/drawing/2014/main" id="{41DC38B2-D81A-94AD-FBC2-EB8FBE51C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36, S. 126</a:t>
            </a:r>
          </a:p>
        </p:txBody>
      </p:sp>
    </p:spTree>
    <p:extLst>
      <p:ext uri="{BB962C8B-B14F-4D97-AF65-F5344CB8AC3E}">
        <p14:creationId xmlns:p14="http://schemas.microsoft.com/office/powerpoint/2010/main" val="2360964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Besuchst du in diesem Schuljahr den evangelischen</a:t>
            </a:r>
            <a:br>
              <a:rPr lang="de-DE" dirty="0"/>
            </a:br>
            <a:r>
              <a:rPr lang="de-DE" dirty="0"/>
              <a:t>Religionsunterricht?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Screenshot, Text, Rechteck, Quadrat enthält.&#10;&#10;Automatisch generierte Beschreibung">
            <a:extLst>
              <a:ext uri="{FF2B5EF4-FFF2-40B4-BE49-F238E27FC236}">
                <a16:creationId xmlns:a16="http://schemas.microsoft.com/office/drawing/2014/main" id="{03DADD2B-7C21-F54C-E9EE-30C269FCF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37, S. 127</a:t>
            </a:r>
          </a:p>
        </p:txBody>
      </p:sp>
    </p:spTree>
    <p:extLst>
      <p:ext uri="{BB962C8B-B14F-4D97-AF65-F5344CB8AC3E}">
        <p14:creationId xmlns:p14="http://schemas.microsoft.com/office/powerpoint/2010/main" val="30973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Unsicherheit aufgrund der Corona-Situation im</a:t>
            </a:r>
            <a:br>
              <a:rPr lang="de-DE" dirty="0"/>
            </a:br>
            <a:r>
              <a:rPr lang="de-DE" dirty="0"/>
              <a:t>internationalen Vergleich (t</a:t>
            </a:r>
            <a:r>
              <a:rPr lang="de-DE" baseline="-25000" dirty="0"/>
              <a:t>1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parallel enthält.&#10;&#10;Automatisch generierte Beschreibung">
            <a:extLst>
              <a:ext uri="{FF2B5EF4-FFF2-40B4-BE49-F238E27FC236}">
                <a16:creationId xmlns:a16="http://schemas.microsoft.com/office/drawing/2014/main" id="{E5DD7B66-B8FF-DA55-FA5B-7EE446E67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38, S. 129</a:t>
            </a:r>
          </a:p>
        </p:txBody>
      </p:sp>
    </p:spTree>
    <p:extLst>
      <p:ext uri="{BB962C8B-B14F-4D97-AF65-F5344CB8AC3E}">
        <p14:creationId xmlns:p14="http://schemas.microsoft.com/office/powerpoint/2010/main" val="1618347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Auswirkungen der Pandemie auf die Konfi-Zeit –Gesamteinschätzung </a:t>
            </a:r>
          </a:p>
        </p:txBody>
      </p:sp>
      <p:pic>
        <p:nvPicPr>
          <p:cNvPr id="7" name="Inhaltsplatzhalter 6" descr="Ein Bild, das Text, Screenshot, Reihe, Zahl enthält.&#10;&#10;Automatisch generierte Beschreibung">
            <a:extLst>
              <a:ext uri="{FF2B5EF4-FFF2-40B4-BE49-F238E27FC236}">
                <a16:creationId xmlns:a16="http://schemas.microsoft.com/office/drawing/2014/main" id="{CCE49611-2A9C-4E6D-84AA-4B81B33D2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39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39, S. 131</a:t>
            </a:r>
          </a:p>
        </p:txBody>
      </p:sp>
    </p:spTree>
    <p:extLst>
      <p:ext uri="{BB962C8B-B14F-4D97-AF65-F5344CB8AC3E}">
        <p14:creationId xmlns:p14="http://schemas.microsoft.com/office/powerpoint/2010/main" val="2903575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Unterschiede in der Verbundenheit mit der Gruppe und</a:t>
            </a:r>
            <a:br>
              <a:rPr lang="de-DE" dirty="0"/>
            </a:br>
            <a:r>
              <a:rPr lang="de-DE" dirty="0"/>
              <a:t>den Mitarbeitenden nach Nutzung sozialer Medien (t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977CBAA1-4253-511D-221E-71BB6613A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40, S. 134</a:t>
            </a:r>
          </a:p>
        </p:txBody>
      </p:sp>
    </p:spTree>
    <p:extLst>
      <p:ext uri="{BB962C8B-B14F-4D97-AF65-F5344CB8AC3E}">
        <p14:creationId xmlns:p14="http://schemas.microsoft.com/office/powerpoint/2010/main" val="22674332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Motive für die Konfirmation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DD24F566-9B45-F1A6-97BF-CCB047E95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41, S. 141</a:t>
            </a:r>
          </a:p>
        </p:txBody>
      </p:sp>
    </p:spTree>
    <p:extLst>
      <p:ext uri="{BB962C8B-B14F-4D97-AF65-F5344CB8AC3E}">
        <p14:creationId xmlns:p14="http://schemas.microsoft.com/office/powerpoint/2010/main" val="1370281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Erwartungen und Erfahrungen der </a:t>
            </a:r>
            <a:r>
              <a:rPr lang="de-DE" dirty="0" err="1"/>
              <a:t>Konfirmand:innen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sowie Ziele und Einschätzungen der Mitarbeitenden </a:t>
            </a:r>
            <a:br>
              <a:rPr lang="de-DE" dirty="0"/>
            </a:br>
            <a:r>
              <a:rPr lang="de-DE" dirty="0"/>
              <a:t>im Vergleich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9" name="Inhaltsplatzhalter 8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65BCCA27-C868-938E-BAA4-280999023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42, S. 146</a:t>
            </a:r>
          </a:p>
        </p:txBody>
      </p:sp>
    </p:spTree>
    <p:extLst>
      <p:ext uri="{BB962C8B-B14F-4D97-AF65-F5344CB8AC3E}">
        <p14:creationId xmlns:p14="http://schemas.microsoft.com/office/powerpoint/2010/main" val="223401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Finale Motive und Erfahrungen im Vergleich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ECC3CA68-766A-9EAA-F738-8A8E261A5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43, S. 147</a:t>
            </a:r>
          </a:p>
        </p:txBody>
      </p:sp>
    </p:spTree>
    <p:extLst>
      <p:ext uri="{BB962C8B-B14F-4D97-AF65-F5344CB8AC3E}">
        <p14:creationId xmlns:p14="http://schemas.microsoft.com/office/powerpoint/2010/main" val="2985130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Vergleich der Antwortveränderungen zwischen t</a:t>
            </a:r>
            <a:r>
              <a:rPr lang="de-DE" baseline="-25000" dirty="0"/>
              <a:t>1</a:t>
            </a:r>
            <a:r>
              <a:rPr lang="de-DE" dirty="0"/>
              <a:t> und t</a:t>
            </a:r>
            <a:r>
              <a:rPr lang="de-DE" baseline="-25000" dirty="0"/>
              <a:t>2</a:t>
            </a:r>
            <a:br>
              <a:rPr lang="de-DE" dirty="0"/>
            </a:br>
            <a:r>
              <a:rPr lang="de-DE" dirty="0"/>
              <a:t>unter Berücksichtigung der Religiosität im Elternhaus</a:t>
            </a:r>
          </a:p>
        </p:txBody>
      </p:sp>
      <p:pic>
        <p:nvPicPr>
          <p:cNvPr id="7" name="Inhaltsplatzhalter 6" descr="Ein Bild, das Text, Screenshot, Diagramm, Rechteck enthält.&#10;&#10;Automatisch generierte Beschreibung">
            <a:extLst>
              <a:ext uri="{FF2B5EF4-FFF2-40B4-BE49-F238E27FC236}">
                <a16:creationId xmlns:a16="http://schemas.microsoft.com/office/drawing/2014/main" id="{377634BC-BA72-282C-FB69-82A6D0F14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44, S. 149</a:t>
            </a:r>
          </a:p>
        </p:txBody>
      </p:sp>
    </p:spTree>
    <p:extLst>
      <p:ext uri="{BB962C8B-B14F-4D97-AF65-F5344CB8AC3E}">
        <p14:creationId xmlns:p14="http://schemas.microsoft.com/office/powerpoint/2010/main" val="14369928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Einstellungen zu Glaube und Kirche </a:t>
            </a:r>
            <a:br>
              <a:rPr lang="de-DE" dirty="0"/>
            </a:br>
            <a:r>
              <a:rPr lang="de-DE" dirty="0"/>
              <a:t>während der Konfi-Zeit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Rechteck, Reihe enthält.&#10;&#10;Automatisch generierte Beschreibung">
            <a:extLst>
              <a:ext uri="{FF2B5EF4-FFF2-40B4-BE49-F238E27FC236}">
                <a16:creationId xmlns:a16="http://schemas.microsoft.com/office/drawing/2014/main" id="{5F2579B1-AFDD-8218-9E45-62F0B6D63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45, S. 155</a:t>
            </a:r>
          </a:p>
        </p:txBody>
      </p:sp>
    </p:spTree>
    <p:extLst>
      <p:ext uri="{BB962C8B-B14F-4D97-AF65-F5344CB8AC3E}">
        <p14:creationId xmlns:p14="http://schemas.microsoft.com/office/powerpoint/2010/main" val="3589547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Einschätzungen zu Glaube und Kirche im</a:t>
            </a:r>
            <a:br>
              <a:rPr lang="de-DE" dirty="0"/>
            </a:br>
            <a:r>
              <a:rPr lang="de-DE" dirty="0"/>
              <a:t>Vergleich der 1., 2. und 3. Konfi-Studie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13" name="Inhaltsplatzhalter 12" descr="Ein Bild, das Text, Screenshot, parallel, Farbigkeit enthält.&#10;&#10;Automatisch generierte Beschreibung">
            <a:extLst>
              <a:ext uri="{FF2B5EF4-FFF2-40B4-BE49-F238E27FC236}">
                <a16:creationId xmlns:a16="http://schemas.microsoft.com/office/drawing/2014/main" id="{A8971859-5C1A-113F-976F-BECD4A158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634" y="1213023"/>
            <a:ext cx="6690732" cy="494789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46, S. 156</a:t>
            </a:r>
          </a:p>
        </p:txBody>
      </p:sp>
    </p:spTree>
    <p:extLst>
      <p:ext uri="{BB962C8B-B14F-4D97-AF65-F5344CB8AC3E}">
        <p14:creationId xmlns:p14="http://schemas.microsoft.com/office/powerpoint/2010/main" val="1063823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Einstellungen zu Glaube und Kirche während der Konfi-Zeit im Vergleich der religiösen Sozialisation im Elternhaus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3DA699AF-31E5-AB68-5E05-E606C37C7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47, S. 157</a:t>
            </a:r>
          </a:p>
        </p:txBody>
      </p:sp>
    </p:spTree>
    <p:extLst>
      <p:ext uri="{BB962C8B-B14F-4D97-AF65-F5344CB8AC3E}">
        <p14:creationId xmlns:p14="http://schemas.microsoft.com/office/powerpoint/2010/main" val="18441369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Befunde zu religiösen Einstellungen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4434F5A6-AEFE-8315-DB6D-ECF937977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48, S. 159</a:t>
            </a:r>
          </a:p>
        </p:txBody>
      </p:sp>
    </p:spTree>
    <p:extLst>
      <p:ext uri="{BB962C8B-B14F-4D97-AF65-F5344CB8AC3E}">
        <p14:creationId xmlns:p14="http://schemas.microsoft.com/office/powerpoint/2010/main" val="42752480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Entwicklung der Einstellungen während der Konfi-Zeit</a:t>
            </a:r>
            <a:br>
              <a:rPr lang="de-DE" dirty="0"/>
            </a:br>
            <a:r>
              <a:rPr lang="de-DE" dirty="0"/>
              <a:t>im Vergleich der religiösen Sozialisation im Elternhaus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81874206-DF52-8549-7BBF-1897E2CDF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49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49, S: 160</a:t>
            </a:r>
          </a:p>
        </p:txBody>
      </p:sp>
    </p:spTree>
    <p:extLst>
      <p:ext uri="{BB962C8B-B14F-4D97-AF65-F5344CB8AC3E}">
        <p14:creationId xmlns:p14="http://schemas.microsoft.com/office/powerpoint/2010/main" val="10754805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Wahrnehmung des Gottesdienstes (t</a:t>
            </a:r>
            <a:r>
              <a:rPr lang="de-DE" baseline="-25000" dirty="0"/>
              <a:t>1</a:t>
            </a:r>
            <a:r>
              <a:rPr lang="de-DE" dirty="0"/>
              <a:t>/t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16CB12E4-0549-09EF-CB82-2FDE1D03A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50, S. 161</a:t>
            </a:r>
          </a:p>
        </p:txBody>
      </p:sp>
    </p:spTree>
    <p:extLst>
      <p:ext uri="{BB962C8B-B14F-4D97-AF65-F5344CB8AC3E}">
        <p14:creationId xmlns:p14="http://schemas.microsoft.com/office/powerpoint/2010/main" val="3152215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Geschlecht der Mitarbeitenden</a:t>
            </a:r>
          </a:p>
        </p:txBody>
      </p:sp>
      <p:pic>
        <p:nvPicPr>
          <p:cNvPr id="7" name="Inhaltsplatzhalter 6" descr="Ein Bild, das Text, Reihe, Schrift, Zahl enthält.&#10;&#10;Automatisch generierte Beschreibung">
            <a:extLst>
              <a:ext uri="{FF2B5EF4-FFF2-40B4-BE49-F238E27FC236}">
                <a16:creationId xmlns:a16="http://schemas.microsoft.com/office/drawing/2014/main" id="{283D9854-094C-785A-96A2-8A89B637E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56239"/>
            <a:ext cx="10363200" cy="406146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51, S. 172</a:t>
            </a:r>
          </a:p>
        </p:txBody>
      </p:sp>
    </p:spTree>
    <p:extLst>
      <p:ext uri="{BB962C8B-B14F-4D97-AF65-F5344CB8AC3E}">
        <p14:creationId xmlns:p14="http://schemas.microsoft.com/office/powerpoint/2010/main" val="2490821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Alter der Mitarbeitenden</a:t>
            </a:r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C9919E71-BD35-8F82-0D52-9835346D9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52, S. 173</a:t>
            </a:r>
          </a:p>
        </p:txBody>
      </p:sp>
    </p:spTree>
    <p:extLst>
      <p:ext uri="{BB962C8B-B14F-4D97-AF65-F5344CB8AC3E}">
        <p14:creationId xmlns:p14="http://schemas.microsoft.com/office/powerpoint/2010/main" val="10511648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Wichtigkeit von Themen für die Konfi-Arbeit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Diagramm, Reihe, Screenshot enthält.&#10;&#10;Automatisch generierte Beschreibung">
            <a:extLst>
              <a:ext uri="{FF2B5EF4-FFF2-40B4-BE49-F238E27FC236}">
                <a16:creationId xmlns:a16="http://schemas.microsoft.com/office/drawing/2014/main" id="{F7062D87-0A70-F695-077C-507C47860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634" y="1213023"/>
            <a:ext cx="6690732" cy="494789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53, S. 175</a:t>
            </a:r>
          </a:p>
        </p:txBody>
      </p:sp>
    </p:spTree>
    <p:extLst>
      <p:ext uri="{BB962C8B-B14F-4D97-AF65-F5344CB8AC3E}">
        <p14:creationId xmlns:p14="http://schemas.microsoft.com/office/powerpoint/2010/main" val="5059501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Erfahrungen der Jugendlichen mit digitalen Medien in</a:t>
            </a:r>
            <a:br>
              <a:rPr lang="de-DE" dirty="0"/>
            </a:br>
            <a:r>
              <a:rPr lang="de-DE" dirty="0"/>
              <a:t>der Konfi-Zeit (t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D7EFEBBC-5FCE-8097-FFAC-BC9FC504E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634" y="1213023"/>
            <a:ext cx="6690732" cy="494789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54, S. 203</a:t>
            </a:r>
          </a:p>
        </p:txBody>
      </p:sp>
    </p:spTree>
    <p:extLst>
      <p:ext uri="{BB962C8B-B14F-4D97-AF65-F5344CB8AC3E}">
        <p14:creationId xmlns:p14="http://schemas.microsoft.com/office/powerpoint/2010/main" val="34882185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Kompetenzen und Erfahrungen der Mitarbeitenden im</a:t>
            </a:r>
            <a:br>
              <a:rPr lang="de-DE" dirty="0"/>
            </a:br>
            <a:r>
              <a:rPr lang="de-DE" dirty="0"/>
              <a:t>Bereich digitaler Medien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Software, Reihe enthält.&#10;&#10;Automatisch generierte Beschreibung">
            <a:extLst>
              <a:ext uri="{FF2B5EF4-FFF2-40B4-BE49-F238E27FC236}">
                <a16:creationId xmlns:a16="http://schemas.microsoft.com/office/drawing/2014/main" id="{1EC1CA2C-537A-899C-FADB-DCB1B1653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55, S. 205</a:t>
            </a:r>
          </a:p>
        </p:txBody>
      </p:sp>
    </p:spTree>
    <p:extLst>
      <p:ext uri="{BB962C8B-B14F-4D97-AF65-F5344CB8AC3E}">
        <p14:creationId xmlns:p14="http://schemas.microsoft.com/office/powerpoint/2010/main" val="19453912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Nutzung digitaler Medien in der Konfi-Zeit aus Sicht der</a:t>
            </a:r>
            <a:br>
              <a:rPr lang="de-DE" dirty="0"/>
            </a:br>
            <a:r>
              <a:rPr lang="de-DE" dirty="0"/>
              <a:t>Mitarbeitenden (t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Software, Design enthält.&#10;&#10;Automatisch generierte Beschreibung">
            <a:extLst>
              <a:ext uri="{FF2B5EF4-FFF2-40B4-BE49-F238E27FC236}">
                <a16:creationId xmlns:a16="http://schemas.microsoft.com/office/drawing/2014/main" id="{1B3A7EBC-AFE5-1324-DE28-117B6C290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5206" y="1196975"/>
            <a:ext cx="3581588" cy="49799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56, S. 207</a:t>
            </a:r>
          </a:p>
        </p:txBody>
      </p:sp>
    </p:spTree>
    <p:extLst>
      <p:ext uri="{BB962C8B-B14F-4D97-AF65-F5344CB8AC3E}">
        <p14:creationId xmlns:p14="http://schemas.microsoft.com/office/powerpoint/2010/main" val="6394871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Zufriedenheit der </a:t>
            </a:r>
            <a:r>
              <a:rPr lang="de-DE" dirty="0" err="1"/>
              <a:t>Konfirmand:innen</a:t>
            </a:r>
            <a:r>
              <a:rPr lang="de-DE" dirty="0"/>
              <a:t> im Vergleich der</a:t>
            </a:r>
            <a:br>
              <a:rPr lang="de-DE" dirty="0"/>
            </a:br>
            <a:r>
              <a:rPr lang="de-DE" dirty="0"/>
              <a:t>Organisationsformen (t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parallel enthält.&#10;&#10;Automatisch generierte Beschreibung">
            <a:extLst>
              <a:ext uri="{FF2B5EF4-FFF2-40B4-BE49-F238E27FC236}">
                <a16:creationId xmlns:a16="http://schemas.microsoft.com/office/drawing/2014/main" id="{DC110C4E-F6D5-CB25-E90D-448B91FBBD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634" y="1213023"/>
            <a:ext cx="6690732" cy="494789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57, S. 220</a:t>
            </a:r>
          </a:p>
        </p:txBody>
      </p:sp>
    </p:spTree>
    <p:extLst>
      <p:ext uri="{BB962C8B-B14F-4D97-AF65-F5344CB8AC3E}">
        <p14:creationId xmlns:p14="http://schemas.microsoft.com/office/powerpoint/2010/main" val="2747810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Gemeinschaftserleben und Beziehungsaufbau im</a:t>
            </a:r>
            <a:br>
              <a:rPr lang="de-DE" dirty="0"/>
            </a:br>
            <a:r>
              <a:rPr lang="de-DE" dirty="0"/>
              <a:t>Vergleich der Organisationsformen (t</a:t>
            </a:r>
            <a:r>
              <a:rPr lang="de-DE" baseline="-25000" dirty="0"/>
              <a:t>2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214E73D4-AAB2-8453-3804-8F4CDA8630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766" y="1211766"/>
            <a:ext cx="9482468" cy="4950406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58, S. 221</a:t>
            </a:r>
          </a:p>
        </p:txBody>
      </p:sp>
    </p:spTree>
    <p:extLst>
      <p:ext uri="{BB962C8B-B14F-4D97-AF65-F5344CB8AC3E}">
        <p14:creationId xmlns:p14="http://schemas.microsoft.com/office/powerpoint/2010/main" val="33096546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Verbindung zur Jugendarbeit im Vergleich der</a:t>
            </a:r>
            <a:br>
              <a:rPr lang="de-DE" dirty="0"/>
            </a:br>
            <a:r>
              <a:rPr lang="de-DE" dirty="0"/>
              <a:t>Organisationsformen (t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7" name="Inhaltsplatzhalter 6" descr="Ein Bild, das Text, Screenshot, Zahl, Reihe enthält.&#10;&#10;Automatisch generierte Beschreibung">
            <a:extLst>
              <a:ext uri="{FF2B5EF4-FFF2-40B4-BE49-F238E27FC236}">
                <a16:creationId xmlns:a16="http://schemas.microsoft.com/office/drawing/2014/main" id="{862DC913-E681-A49E-3E6B-6E8524E17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59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59, S. 223</a:t>
            </a:r>
          </a:p>
        </p:txBody>
      </p:sp>
    </p:spTree>
    <p:extLst>
      <p:ext uri="{BB962C8B-B14F-4D97-AF65-F5344CB8AC3E}">
        <p14:creationId xmlns:p14="http://schemas.microsoft.com/office/powerpoint/2010/main" val="11142007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Systematisierung der Gruppen und Übergänge</a:t>
            </a:r>
          </a:p>
        </p:txBody>
      </p:sp>
      <p:pic>
        <p:nvPicPr>
          <p:cNvPr id="7" name="Inhaltsplatzhalter 6" descr="Ein Bild, das Text, Kreis, Logo enthält.&#10;&#10;Automatisch generierte Beschreibung">
            <a:extLst>
              <a:ext uri="{FF2B5EF4-FFF2-40B4-BE49-F238E27FC236}">
                <a16:creationId xmlns:a16="http://schemas.microsoft.com/office/drawing/2014/main" id="{D8EDE75F-91B7-0C9B-5424-D395F2721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6436" y="1271239"/>
            <a:ext cx="4839128" cy="483146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60, S. 226</a:t>
            </a:r>
          </a:p>
        </p:txBody>
      </p:sp>
    </p:spTree>
    <p:extLst>
      <p:ext uri="{BB962C8B-B14F-4D97-AF65-F5344CB8AC3E}">
        <p14:creationId xmlns:p14="http://schemas.microsoft.com/office/powerpoint/2010/main" val="31082517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Grafische Darstellung des Anteils der Übergänge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61, S. 227</a:t>
            </a:r>
          </a:p>
        </p:txBody>
      </p:sp>
      <p:pic>
        <p:nvPicPr>
          <p:cNvPr id="11" name="Inhaltsplatzhalter 10" descr="Ein Bild, das Screenshot, Rechteck, Muster enthält.&#10;&#10;Automatisch generierte Beschreibung">
            <a:extLst>
              <a:ext uri="{FF2B5EF4-FFF2-40B4-BE49-F238E27FC236}">
                <a16:creationId xmlns:a16="http://schemas.microsoft.com/office/drawing/2014/main" id="{2F2535A9-891B-8D1A-1102-4587C62B4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4203" y="1271239"/>
            <a:ext cx="9123594" cy="4831460"/>
          </a:xfrm>
        </p:spPr>
      </p:pic>
    </p:spTree>
    <p:extLst>
      <p:ext uri="{BB962C8B-B14F-4D97-AF65-F5344CB8AC3E}">
        <p14:creationId xmlns:p14="http://schemas.microsoft.com/office/powerpoint/2010/main" val="25880022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Abbruchquote, also Anteil von </a:t>
            </a:r>
            <a:r>
              <a:rPr lang="de-DE" dirty="0" err="1"/>
              <a:t>Konfirmand:innen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die während der Konfi-Zeit ausstiegen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62, S. 229</a:t>
            </a:r>
          </a:p>
        </p:txBody>
      </p:sp>
      <p:pic>
        <p:nvPicPr>
          <p:cNvPr id="11" name="Inhaltsplatzhalter 10" descr="Ein Bild, das Text, Reihe, Diagramm, Zahl enthält.&#10;&#10;Automatisch generierte Beschreibung">
            <a:extLst>
              <a:ext uri="{FF2B5EF4-FFF2-40B4-BE49-F238E27FC236}">
                <a16:creationId xmlns:a16="http://schemas.microsoft.com/office/drawing/2014/main" id="{64C6612B-2F62-425F-E1ED-1B36527F9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</p:spTree>
    <p:extLst>
      <p:ext uri="{BB962C8B-B14F-4D97-AF65-F5344CB8AC3E}">
        <p14:creationId xmlns:p14="http://schemas.microsoft.com/office/powerpoint/2010/main" val="571925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Anzahl und Anteil von Taufen anlässlich der Konfirmation in einem Konfi-Jahrgang</a:t>
            </a:r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92CAF987-08D1-DA54-0CB2-F2FF4C274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63, S. 230</a:t>
            </a:r>
          </a:p>
        </p:txBody>
      </p:sp>
    </p:spTree>
    <p:extLst>
      <p:ext uri="{BB962C8B-B14F-4D97-AF65-F5344CB8AC3E}">
        <p14:creationId xmlns:p14="http://schemas.microsoft.com/office/powerpoint/2010/main" val="2551149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Verteilung aller Taufen in der EKD nach Zeitpunkt im</a:t>
            </a:r>
            <a:br>
              <a:rPr lang="de-DE" dirty="0"/>
            </a:br>
            <a:r>
              <a:rPr lang="de-DE" dirty="0"/>
              <a:t>Lebenslauf (EKD, 2019)</a:t>
            </a:r>
          </a:p>
        </p:txBody>
      </p:sp>
      <p:pic>
        <p:nvPicPr>
          <p:cNvPr id="7" name="Inhaltsplatzhalter 6" descr="Ein Bild, das Text, Screenshot, Schrift, Diagramm enthält.&#10;&#10;Automatisch generierte Beschreibung">
            <a:extLst>
              <a:ext uri="{FF2B5EF4-FFF2-40B4-BE49-F238E27FC236}">
                <a16:creationId xmlns:a16="http://schemas.microsoft.com/office/drawing/2014/main" id="{7A983507-E477-2735-E964-9C090BED7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766" y="1211766"/>
            <a:ext cx="9482468" cy="4950406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64, S. 231</a:t>
            </a:r>
          </a:p>
        </p:txBody>
      </p:sp>
    </p:spTree>
    <p:extLst>
      <p:ext uri="{BB962C8B-B14F-4D97-AF65-F5344CB8AC3E}">
        <p14:creationId xmlns:p14="http://schemas.microsoft.com/office/powerpoint/2010/main" val="7181382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Vergleich von getauften und nicht-getauften Konfirmand:</a:t>
            </a:r>
            <a:br>
              <a:rPr lang="de-DE" dirty="0"/>
            </a:br>
            <a:r>
              <a:rPr lang="de-DE" dirty="0"/>
              <a:t>innen hinsichtlich der Religiosität im Elternhaus </a:t>
            </a:r>
          </a:p>
        </p:txBody>
      </p:sp>
      <p:pic>
        <p:nvPicPr>
          <p:cNvPr id="7" name="Inhaltsplatzhalter 6" descr="Ein Bild, das Text, Screenshot, Diagramm, Zahl enthält.&#10;&#10;Automatisch generierte Beschreibung">
            <a:extLst>
              <a:ext uri="{FF2B5EF4-FFF2-40B4-BE49-F238E27FC236}">
                <a16:creationId xmlns:a16="http://schemas.microsoft.com/office/drawing/2014/main" id="{B65AAC56-962A-449F-7FA7-A3B57A903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65, S. 233</a:t>
            </a:r>
          </a:p>
        </p:txBody>
      </p:sp>
    </p:spTree>
    <p:extLst>
      <p:ext uri="{BB962C8B-B14F-4D97-AF65-F5344CB8AC3E}">
        <p14:creationId xmlns:p14="http://schemas.microsoft.com/office/powerpoint/2010/main" val="28492926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Unterschiede zwischen bereits früher getauften und nicht-</a:t>
            </a:r>
            <a:br>
              <a:rPr lang="de-DE" dirty="0"/>
            </a:br>
            <a:r>
              <a:rPr lang="de-DE" dirty="0"/>
              <a:t>getauften </a:t>
            </a:r>
            <a:r>
              <a:rPr lang="de-DE" dirty="0" err="1"/>
              <a:t>Konfirmand:innen</a:t>
            </a:r>
            <a:r>
              <a:rPr lang="de-DE" dirty="0"/>
              <a:t> zu Beginn der Konfi-Zeit (t</a:t>
            </a:r>
            <a:r>
              <a:rPr lang="de-DE" baseline="-25000" dirty="0"/>
              <a:t>1</a:t>
            </a:r>
            <a:r>
              <a:rPr lang="de-DE" dirty="0"/>
              <a:t>) </a:t>
            </a:r>
          </a:p>
        </p:txBody>
      </p:sp>
      <p:pic>
        <p:nvPicPr>
          <p:cNvPr id="7" name="Inhaltsplatzhalter 6" descr="Ein Bild, das Text, Screenshot, Zahl, Display enthält.&#10;&#10;Automatisch generierte Beschreibung">
            <a:extLst>
              <a:ext uri="{FF2B5EF4-FFF2-40B4-BE49-F238E27FC236}">
                <a16:creationId xmlns:a16="http://schemas.microsoft.com/office/drawing/2014/main" id="{C1443F29-8C76-50F7-79D4-3CEA8E1A8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434" y="1196975"/>
            <a:ext cx="9539131" cy="49799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66, S. 234</a:t>
            </a:r>
          </a:p>
        </p:txBody>
      </p:sp>
    </p:spTree>
    <p:extLst>
      <p:ext uri="{BB962C8B-B14F-4D97-AF65-F5344CB8AC3E}">
        <p14:creationId xmlns:p14="http://schemas.microsoft.com/office/powerpoint/2010/main" val="9359134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Unterschiede zwischen Getauften und nicht-Getauften</a:t>
            </a:r>
            <a:br>
              <a:rPr lang="de-DE" dirty="0"/>
            </a:br>
            <a:r>
              <a:rPr lang="de-DE" dirty="0"/>
              <a:t>am Ende der Konfi-Zeit (t</a:t>
            </a:r>
            <a:r>
              <a:rPr lang="de-DE" baseline="-25000" dirty="0"/>
              <a:t>2</a:t>
            </a:r>
            <a:r>
              <a:rPr lang="de-DE" dirty="0"/>
              <a:t>)</a:t>
            </a:r>
          </a:p>
        </p:txBody>
      </p:sp>
      <p:pic>
        <p:nvPicPr>
          <p:cNvPr id="9" name="Inhaltsplatzhalter 8" descr="Ein Bild, das Text, Screenshot, Display, Software enthält.&#10;&#10;Automatisch generierte Beschreibung">
            <a:extLst>
              <a:ext uri="{FF2B5EF4-FFF2-40B4-BE49-F238E27FC236}">
                <a16:creationId xmlns:a16="http://schemas.microsoft.com/office/drawing/2014/main" id="{2CF630D3-4AC5-1A54-4E28-7A60DB328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67, S. 235</a:t>
            </a:r>
          </a:p>
        </p:txBody>
      </p:sp>
    </p:spTree>
    <p:extLst>
      <p:ext uri="{BB962C8B-B14F-4D97-AF65-F5344CB8AC3E}">
        <p14:creationId xmlns:p14="http://schemas.microsoft.com/office/powerpoint/2010/main" val="17100997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Wichtigkeit des Gebets im Vergleich zwischen Getauften</a:t>
            </a:r>
            <a:br>
              <a:rPr lang="de-DE" dirty="0"/>
            </a:br>
            <a:r>
              <a:rPr lang="de-DE" dirty="0"/>
              <a:t>und Nicht-Getauften </a:t>
            </a:r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2AA08C06-DDCB-B401-97D1-B2397BA3B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68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68, S. 236</a:t>
            </a:r>
          </a:p>
        </p:txBody>
      </p:sp>
    </p:spTree>
    <p:extLst>
      <p:ext uri="{BB962C8B-B14F-4D97-AF65-F5344CB8AC3E}">
        <p14:creationId xmlns:p14="http://schemas.microsoft.com/office/powerpoint/2010/main" val="9232029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Entwicklung kirchenbezogener Einstellungen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PostKonf</a:t>
            </a:r>
            <a:r>
              <a:rPr lang="de-DE" dirty="0"/>
              <a:t>-Studie)</a:t>
            </a:r>
          </a:p>
        </p:txBody>
      </p:sp>
      <p:pic>
        <p:nvPicPr>
          <p:cNvPr id="7" name="Inhaltsplatzhalter 6" descr="Ein Bild, das Text, Screenshot, Reihe, parallel enthält.&#10;&#10;Automatisch generierte Beschreibung">
            <a:extLst>
              <a:ext uri="{FF2B5EF4-FFF2-40B4-BE49-F238E27FC236}">
                <a16:creationId xmlns:a16="http://schemas.microsoft.com/office/drawing/2014/main" id="{938F0396-A75C-057A-A2AF-E53A440AD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69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69, S. 244</a:t>
            </a:r>
          </a:p>
        </p:txBody>
      </p:sp>
    </p:spTree>
    <p:extLst>
      <p:ext uri="{BB962C8B-B14F-4D97-AF65-F5344CB8AC3E}">
        <p14:creationId xmlns:p14="http://schemas.microsoft.com/office/powerpoint/2010/main" val="34705448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Kirchenaustrittsneigung der 21-Jährigen, gesamt und</a:t>
            </a:r>
            <a:br>
              <a:rPr lang="de-DE" dirty="0"/>
            </a:br>
            <a:r>
              <a:rPr lang="de-DE" dirty="0"/>
              <a:t>nach Kirchenkontakt als 16-Jährige (</a:t>
            </a:r>
            <a:r>
              <a:rPr lang="de-DE" dirty="0" err="1"/>
              <a:t>PostKonf</a:t>
            </a:r>
            <a:r>
              <a:rPr lang="de-DE" dirty="0"/>
              <a:t>-Studie)</a:t>
            </a:r>
          </a:p>
        </p:txBody>
      </p:sp>
      <p:pic>
        <p:nvPicPr>
          <p:cNvPr id="7" name="Inhaltsplatzhalter 6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C51E04EA-D9F5-0DDB-0F98-222D7AFBF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015" y="1210852"/>
            <a:ext cx="9485970" cy="4952234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70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70, S. 245</a:t>
            </a:r>
          </a:p>
        </p:txBody>
      </p:sp>
    </p:spTree>
    <p:extLst>
      <p:ext uri="{BB962C8B-B14F-4D97-AF65-F5344CB8AC3E}">
        <p14:creationId xmlns:p14="http://schemas.microsoft.com/office/powerpoint/2010/main" val="5680965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Erfahrungen während der Konfi-Zeit im Rückblick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PostKonf</a:t>
            </a:r>
            <a:r>
              <a:rPr lang="de-DE" dirty="0"/>
              <a:t>-Studie)</a:t>
            </a:r>
          </a:p>
        </p:txBody>
      </p:sp>
      <p:pic>
        <p:nvPicPr>
          <p:cNvPr id="7" name="Inhaltsplatzhalter 6" descr="Ein Bild, das Text, Screenshot, Reihe, parallel enthält.&#10;&#10;Automatisch generierte Beschreibung">
            <a:extLst>
              <a:ext uri="{FF2B5EF4-FFF2-40B4-BE49-F238E27FC236}">
                <a16:creationId xmlns:a16="http://schemas.microsoft.com/office/drawing/2014/main" id="{50BDBF21-6662-E476-95E6-1D57B0A927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449" y="1214733"/>
            <a:ext cx="9471102" cy="4944472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71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71, S. 246</a:t>
            </a:r>
          </a:p>
        </p:txBody>
      </p:sp>
    </p:spTree>
    <p:extLst>
      <p:ext uri="{BB962C8B-B14F-4D97-AF65-F5344CB8AC3E}">
        <p14:creationId xmlns:p14="http://schemas.microsoft.com/office/powerpoint/2010/main" val="13667714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Gesellschaftsbezogene Konfirmationsquoten in</a:t>
            </a:r>
            <a:br>
              <a:rPr lang="de-DE" dirty="0"/>
            </a:br>
            <a:r>
              <a:rPr lang="de-DE" dirty="0"/>
              <a:t>verschiedenen europäischen Ländern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72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72, S. 252</a:t>
            </a:r>
          </a:p>
        </p:txBody>
      </p:sp>
      <p:pic>
        <p:nvPicPr>
          <p:cNvPr id="13" name="Inhaltsplatzhalter 12" descr="Ein Bild, das Text, Diagramm, Reihe enthält.&#10;&#10;Automatisch generierte Beschreibung">
            <a:extLst>
              <a:ext uri="{FF2B5EF4-FFF2-40B4-BE49-F238E27FC236}">
                <a16:creationId xmlns:a16="http://schemas.microsoft.com/office/drawing/2014/main" id="{EBCD142C-5999-A293-28BA-089520AB2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620520" y="245752"/>
            <a:ext cx="4950960" cy="6884020"/>
          </a:xfrm>
        </p:spPr>
      </p:pic>
    </p:spTree>
    <p:extLst>
      <p:ext uri="{BB962C8B-B14F-4D97-AF65-F5344CB8AC3E}">
        <p14:creationId xmlns:p14="http://schemas.microsoft.com/office/powerpoint/2010/main" val="12042063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Evangelische Konfirmationsquoten in verschiedenen</a:t>
            </a:r>
            <a:br>
              <a:rPr lang="de-DE" dirty="0"/>
            </a:br>
            <a:r>
              <a:rPr lang="de-DE" dirty="0"/>
              <a:t>europäischen Ländern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652D-D2FF-4A48-B97B-F535AFE87A1B}" type="slidenum">
              <a:rPr lang="de-DE" smtClean="0"/>
              <a:t>73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Abbildung 73, S. 253</a:t>
            </a:r>
          </a:p>
        </p:txBody>
      </p:sp>
      <p:pic>
        <p:nvPicPr>
          <p:cNvPr id="15" name="Inhaltsplatzhalter 14" descr="Ein Bild, das Text, Diagramm, Reihe, Zahl enthält.&#10;&#10;Automatisch generierte Beschreibung">
            <a:extLst>
              <a:ext uri="{FF2B5EF4-FFF2-40B4-BE49-F238E27FC236}">
                <a16:creationId xmlns:a16="http://schemas.microsoft.com/office/drawing/2014/main" id="{B78A475F-0352-287A-CAAA-7CE560248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629877" y="257969"/>
            <a:ext cx="4932246" cy="68580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46256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26899-1779-41E7-9111-70A5A033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65125"/>
            <a:ext cx="7764369" cy="655955"/>
          </a:xfrm>
        </p:spPr>
        <p:txBody>
          <a:bodyPr anchor="ctr">
            <a:normAutofit/>
          </a:bodyPr>
          <a:lstStyle/>
          <a:p>
            <a:r>
              <a:rPr lang="de-DE" dirty="0"/>
              <a:t>Interdependente Qualitätsdimensionen in der Konfi-Arbeit</a:t>
            </a:r>
          </a:p>
        </p:txBody>
      </p:sp>
      <p:pic>
        <p:nvPicPr>
          <p:cNvPr id="6" name="Inhaltsplatzhalter 6" descr="Ein Bild, das Text, Diagramm, Karte, Kreis enthält.&#10;&#10;Automatisch generierte Beschreibung">
            <a:extLst>
              <a:ext uri="{FF2B5EF4-FFF2-40B4-BE49-F238E27FC236}">
                <a16:creationId xmlns:a16="http://schemas.microsoft.com/office/drawing/2014/main" id="{E2EA8449-CFCF-EC83-3F70-6D03BF5D0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127" y="1196340"/>
            <a:ext cx="7039745" cy="4980623"/>
          </a:xfrm>
          <a:prstGeom prst="rect">
            <a:avLst/>
          </a:prstGeo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7FD08-C891-4230-ADD3-A142F22F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Abbildung 74, S. 260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3FCA6B-A034-4DDE-BC89-BF90CE3C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44652D-D2FF-4A48-B97B-F535AFE87A1B}" type="slidenum">
              <a:rPr lang="de-DE" smtClean="0"/>
              <a:pPr>
                <a:spcAft>
                  <a:spcPts val="600"/>
                </a:spcAft>
              </a:pPr>
              <a:t>74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8553268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 1">
      <a:dk1>
        <a:sysClr val="windowText" lastClr="000000"/>
      </a:dk1>
      <a:lt1>
        <a:sysClr val="window" lastClr="FFFFFF"/>
      </a:lt1>
      <a:dk2>
        <a:srgbClr val="336699"/>
      </a:dk2>
      <a:lt2>
        <a:srgbClr val="0099CC"/>
      </a:lt2>
      <a:accent1>
        <a:srgbClr val="FFCC00"/>
      </a:accent1>
      <a:accent2>
        <a:srgbClr val="FFCC66"/>
      </a:accent2>
      <a:accent3>
        <a:srgbClr val="FF9966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enutzerdefiniertes Design">
  <a:themeElements>
    <a:clrScheme name="Benutzerdefiniert 1">
      <a:dk1>
        <a:sysClr val="windowText" lastClr="000000"/>
      </a:dk1>
      <a:lt1>
        <a:sysClr val="window" lastClr="FFFFFF"/>
      </a:lt1>
      <a:dk2>
        <a:srgbClr val="336699"/>
      </a:dk2>
      <a:lt2>
        <a:srgbClr val="0099CC"/>
      </a:lt2>
      <a:accent1>
        <a:srgbClr val="FFCC00"/>
      </a:accent1>
      <a:accent2>
        <a:srgbClr val="FFCC66"/>
      </a:accent2>
      <a:accent3>
        <a:srgbClr val="FF9966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8da8e8-5316-4ed6-b25c-7adbf0b38928" xsi:nil="true"/>
    <lcf76f155ced4ddcb4097134ff3c332f xmlns="09ba6421-2ab4-4387-af37-dc6435b9039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8" ma:contentTypeDescription="Ein neues Dokument erstellen." ma:contentTypeScope="" ma:versionID="990d076fa3dd3a4990140a0685d51d83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534cb11b0a2116f38c17a2ef0eb7e08f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3981ac1-5455-4480-99b2-401390179781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63A980-0A94-4E3A-BB7E-977D30912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A00F21-7216-4F89-A444-9F6F113D42C9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7e8da8e8-5316-4ed6-b25c-7adbf0b38928"/>
    <ds:schemaRef ds:uri="http://schemas.microsoft.com/office/2006/metadata/properties"/>
    <ds:schemaRef ds:uri="http://purl.org/dc/elements/1.1/"/>
    <ds:schemaRef ds:uri="09ba6421-2ab4-4387-af37-dc6435b90395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9536FEC-6EE6-4006-B2FD-19D0DCF3A8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1384</Words>
  <Application>Microsoft Office PowerPoint</Application>
  <PresentationFormat>Breitbild</PresentationFormat>
  <Paragraphs>224</Paragraphs>
  <Slides>74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74</vt:i4>
      </vt:variant>
    </vt:vector>
  </HeadingPairs>
  <TitlesOfParts>
    <vt:vector size="80" baseType="lpstr">
      <vt:lpstr>Arial</vt:lpstr>
      <vt:lpstr>Montserrat</vt:lpstr>
      <vt:lpstr>Tahoma</vt:lpstr>
      <vt:lpstr>Wingdings</vt:lpstr>
      <vt:lpstr>Benutzerdefiniertes Design</vt:lpstr>
      <vt:lpstr>1_Benutzerdefiniertes Design</vt:lpstr>
      <vt:lpstr>Einfluss in der Kinder- und Jugendzeit auf spätere religiöse Einstellungen (evangelische Befragte in der 6. KMU)</vt:lpstr>
      <vt:lpstr>Interdependente Qualitätsdimensionen in der Konfi-Arbeit </vt:lpstr>
      <vt:lpstr>i-konf Handyansicht</vt:lpstr>
      <vt:lpstr>Exemplarische Ergebnisgrafik einer Konfi-Gruppe »Jesus ist auferstanden« aus i-konf</vt:lpstr>
      <vt:lpstr>Das Design der 3. Konfi-Studie </vt:lpstr>
      <vt:lpstr> Zahl der Konfirmationen von 2008 bis 2</vt:lpstr>
      <vt:lpstr>Anzahl der Evangelischen im Konfirmationsalter pro Jahr</vt:lpstr>
      <vt:lpstr>Gesellschaftsbezogene Konfirmationsquote und evangelische Konfirmationsquote für die Jahre 2008 bis 2022 (Deutschland)</vt:lpstr>
      <vt:lpstr>»Nonfirmand:innen«: Anteil der Evangelischen im Konfirmationsalter, die sich nicht konfirmieren lassen</vt:lpstr>
      <vt:lpstr>Abbruchquote, also Anteil von Konfirmand:innen, die während der Konf-Zeit ausstiegen </vt:lpstr>
      <vt:lpstr>Anzahl und Anteil von Taufen anlässlich der Konfirmation in einem Konfi-Jahrgang </vt:lpstr>
      <vt:lpstr>Rückgang bei der Anzahl der Konfirmationen zwischen 2013 und 2022 nach Landeskirchen </vt:lpstr>
      <vt:lpstr>Evangelische Konfirmationsquoten nach Landeskirchen (2022)</vt:lpstr>
      <vt:lpstr>Anteil der anlässlich der Konfirmation Getauften an allen Konfirmierten nach Landeskirchen (2022) </vt:lpstr>
      <vt:lpstr>Häufigkeit von Gruppengrößen (Anzahl der Konfirmand:innen)</vt:lpstr>
      <vt:lpstr> Dauer der Konfi-Zeit in Monaten </vt:lpstr>
      <vt:lpstr>Monat, in dem die Konfi-Zeit endete (Bezug: Jahr 2022)</vt:lpstr>
      <vt:lpstr>Anzahl aller Treffen der Gesamtgruppe (ohne ›normale‹ Gottesdienste)</vt:lpstr>
      <vt:lpstr>Normale Unterrichtsstunden (Stunden à 60 Min., ohne Ausflüge, Aktionen usw.) </vt:lpstr>
      <vt:lpstr>Anzahl von ›Konfi-Tagen‹ mit mind. 3 Stunden Dauer (z. B. Konfi-Samstag ohne Ausflüge und Freizeiten) </vt:lpstr>
      <vt:lpstr> Anzahl der Ausflüge (mind. 3 Stunden Dauer)</vt:lpstr>
      <vt:lpstr>Freizeiten, Camps und Seminare (Anzahl der Übernachtungen) </vt:lpstr>
      <vt:lpstr>Gemeindepraktikum (Stunden pro Konfi) </vt:lpstr>
      <vt:lpstr>Gemeinsame Aktivitäten mit der kirchlichen Jugendarbeit am Ort (Anzahl solcher Treffen / Aktionen) </vt:lpstr>
      <vt:lpstr>Anzahl Gottesdienste in Präsenz</vt:lpstr>
      <vt:lpstr>Anzahl digitaler Gottesdienste und Andachten</vt:lpstr>
      <vt:lpstr>Anzahl digitaler Treffen / Meetings</vt:lpstr>
      <vt:lpstr>Anzahl der Stunden für Einzel- und Fernunterricht / Arbeitsaufgaben usw. </vt:lpstr>
      <vt:lpstr>Zahl der Mitarbeitenden pro Gemeinde</vt:lpstr>
      <vt:lpstr>Belastungen in der Corona-Pandemie aus Sicht der Hauptverantwortlichen (t2)</vt:lpstr>
      <vt:lpstr>Altersverteilung (t1) </vt:lpstr>
      <vt:lpstr>Geschlechterverteilung der Konfirmand:innen (t1/t2)</vt:lpstr>
      <vt:lpstr>Religiosität im Elternhaus (t1)</vt:lpstr>
      <vt:lpstr>Hast du schon (mehr als drei Mal) bei einer christlichen Gruppe oder Veranstaltung der Kirche teilgenommen (Kinder- gottesdienst, Jungschar etc.) im Alter von 5-9 Jahren? (t1)</vt:lpstr>
      <vt:lpstr>Hast du schon (mehr als drei Mal) bei einer christlichen Gruppe oder Veranstaltung der Kirche teilgenommen (Kinder-gottesdienst, Jungschar etc.) im Alter von 10 Jahren bis heute?(t1)</vt:lpstr>
      <vt:lpstr>Bist du getauft? (t1) </vt:lpstr>
      <vt:lpstr>Besuchst du in diesem Schuljahr den evangelischen Religionsunterricht? (t1) </vt:lpstr>
      <vt:lpstr>Unsicherheit aufgrund der Corona-Situation im internationalen Vergleich (t1)</vt:lpstr>
      <vt:lpstr>Auswirkungen der Pandemie auf die Konfi-Zeit –Gesamteinschätzung </vt:lpstr>
      <vt:lpstr>Unterschiede in der Verbundenheit mit der Gruppe und den Mitarbeitenden nach Nutzung sozialer Medien (t2) </vt:lpstr>
      <vt:lpstr>Motive für die Konfirmation (t1/t2)</vt:lpstr>
      <vt:lpstr>Erwartungen und Erfahrungen der Konfirmand:innen  sowie Ziele und Einschätzungen der Mitarbeitenden  im Vergleich (t1/t2) </vt:lpstr>
      <vt:lpstr>Finale Motive und Erfahrungen im Vergleich (t1/t2)</vt:lpstr>
      <vt:lpstr>Vergleich der Antwortveränderungen zwischen t1 und t2 unter Berücksichtigung der Religiosität im Elternhaus</vt:lpstr>
      <vt:lpstr>Einstellungen zu Glaube und Kirche  während der Konfi-Zeit (t1/t2)</vt:lpstr>
      <vt:lpstr>Allgemeine Einschätzungen zu Glaube und Kirche im Vergleich der 1., 2. und 3. Konfi-Studie (t1/t2) </vt:lpstr>
      <vt:lpstr>Einstellungen zu Glaube und Kirche während der Konfi-Zeit im Vergleich der religiösen Sozialisation im Elternhaus (t1/t2)</vt:lpstr>
      <vt:lpstr>Befunde zu religiösen Einstellungen (t1/t2)</vt:lpstr>
      <vt:lpstr>Entwicklung der Einstellungen während der Konfi-Zeit im Vergleich der religiösen Sozialisation im Elternhaus (t1/t2)</vt:lpstr>
      <vt:lpstr>Die Wahrnehmung des Gottesdienstes (t1/t2)</vt:lpstr>
      <vt:lpstr>Geschlecht der Mitarbeitenden</vt:lpstr>
      <vt:lpstr>Alter der Mitarbeitenden</vt:lpstr>
      <vt:lpstr>Wichtigkeit von Themen für die Konfi-Arbeit (t1) </vt:lpstr>
      <vt:lpstr>Erfahrungen der Jugendlichen mit digitalen Medien in der Konfi-Zeit (t2) </vt:lpstr>
      <vt:lpstr>Kompetenzen und Erfahrungen der Mitarbeitenden im Bereich digitaler Medien (t1) </vt:lpstr>
      <vt:lpstr>Nutzung digitaler Medien in der Konfi-Zeit aus Sicht der Mitarbeitenden (t2) </vt:lpstr>
      <vt:lpstr>Zufriedenheit der Konfirmand:innen im Vergleich der Organisationsformen (t2)</vt:lpstr>
      <vt:lpstr>Gemeinschaftserleben und Beziehungsaufbau im Vergleich der Organisationsformen (t2) </vt:lpstr>
      <vt:lpstr>Die Verbindung zur Jugendarbeit im Vergleich der Organisationsformen (t2)</vt:lpstr>
      <vt:lpstr>Systematisierung der Gruppen und Übergänge</vt:lpstr>
      <vt:lpstr>Grafische Darstellung des Anteils der Übergänge </vt:lpstr>
      <vt:lpstr>Abbruchquote, also Anteil von Konfirmand:innen, die während der Konfi-Zeit ausstiegen </vt:lpstr>
      <vt:lpstr>Anzahl und Anteil von Taufen anlässlich der Konfirmation in einem Konfi-Jahrgang</vt:lpstr>
      <vt:lpstr>Verteilung aller Taufen in der EKD nach Zeitpunkt im Lebenslauf (EKD, 2019)</vt:lpstr>
      <vt:lpstr>Vergleich von getauften und nicht-getauften Konfirmand: innen hinsichtlich der Religiosität im Elternhaus </vt:lpstr>
      <vt:lpstr>Unterschiede zwischen bereits früher getauften und nicht- getauften Konfirmand:innen zu Beginn der Konfi-Zeit (t1) </vt:lpstr>
      <vt:lpstr>Unterschiede zwischen Getauften und nicht-Getauften am Ende der Konfi-Zeit (t2)</vt:lpstr>
      <vt:lpstr>Wichtigkeit des Gebets im Vergleich zwischen Getauften und Nicht-Getauften </vt:lpstr>
      <vt:lpstr>Entwicklung kirchenbezogener Einstellungen (PostKonf-Studie)</vt:lpstr>
      <vt:lpstr>Kirchenaustrittsneigung der 21-Jährigen, gesamt und nach Kirchenkontakt als 16-Jährige (PostKonf-Studie)</vt:lpstr>
      <vt:lpstr>Erfahrungen während der Konfi-Zeit im Rückblick (PostKonf-Studie)</vt:lpstr>
      <vt:lpstr>Gesellschaftsbezogene Konfirmationsquoten in verschiedenen europäischen Ländern </vt:lpstr>
      <vt:lpstr>Evangelische Konfirmationsquoten in verschiedenen europäischen Ländern</vt:lpstr>
      <vt:lpstr>Interdependente Qualitätsdimensionen in der Konfi-Arbeit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Thema</dc:title>
  <dc:creator>Wolfgang Ilg</dc:creator>
  <cp:lastModifiedBy>Hees, Manuela</cp:lastModifiedBy>
  <cp:revision>399</cp:revision>
  <cp:lastPrinted>2023-03-08T23:16:55Z</cp:lastPrinted>
  <dcterms:created xsi:type="dcterms:W3CDTF">2019-03-04T13:13:34Z</dcterms:created>
  <dcterms:modified xsi:type="dcterms:W3CDTF">2024-10-08T08:45:53Z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MediaServiceImageTags">
    <vt:lpwstr/>
  </property>
</Properties>
</file>